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sldIdLst>
    <p:sldId id="268" r:id="rId5"/>
    <p:sldId id="286" r:id="rId6"/>
    <p:sldId id="287" r:id="rId7"/>
    <p:sldId id="288" r:id="rId8"/>
    <p:sldId id="290" r:id="rId9"/>
    <p:sldId id="294" r:id="rId10"/>
    <p:sldId id="289" r:id="rId11"/>
    <p:sldId id="291" r:id="rId12"/>
    <p:sldId id="292" r:id="rId13"/>
    <p:sldId id="293"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65"/>
    <p:restoredTop sz="95230"/>
  </p:normalViewPr>
  <p:slideViewPr>
    <p:cSldViewPr snapToGrid="0" snapToObjects="1" showGuides="1">
      <p:cViewPr varScale="1">
        <p:scale>
          <a:sx n="94" d="100"/>
          <a:sy n="94" d="100"/>
        </p:scale>
        <p:origin x="232" y="31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cancer diagnostic tests</a:t>
            </a:r>
          </a:p>
        </p:txBody>
      </p:sp>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5" name="Text Placeholder 4">
            <a:extLst>
              <a:ext uri="{FF2B5EF4-FFF2-40B4-BE49-F238E27FC236}">
                <a16:creationId xmlns:a16="http://schemas.microsoft.com/office/drawing/2014/main" id="{8BF6AC7B-1457-BC67-0E00-0F1004B11EE7}"/>
              </a:ext>
            </a:extLst>
          </p:cNvPr>
          <p:cNvSpPr>
            <a:spLocks noGrp="1"/>
          </p:cNvSpPr>
          <p:nvPr>
            <p:ph type="body" sz="quarter" idx="16"/>
          </p:nvPr>
        </p:nvSpPr>
        <p:spPr>
          <a:xfrm>
            <a:off x="5609967" y="2289680"/>
            <a:ext cx="5106987" cy="920765"/>
          </a:xfrm>
          <a:solidFill>
            <a:schemeClr val="bg1"/>
          </a:solidFill>
        </p:spPr>
        <p:txBody>
          <a:bodyPr/>
          <a:lstStyle/>
          <a:p>
            <a:endParaRPr lang="en-AU"/>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5" y="2289680"/>
            <a:ext cx="4044864" cy="1185570"/>
          </a:xfrm>
        </p:spPr>
        <p:txBody>
          <a:bodyPr/>
          <a:lstStyle/>
          <a:p>
            <a:r>
              <a:rPr lang="en-AU" dirty="0"/>
              <a:t>Our neural network approach …</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5" y="342900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did not have high accuracy but revealed importance information about our training features. </a:t>
            </a:r>
          </a:p>
        </p:txBody>
      </p:sp>
      <p:sp>
        <p:nvSpPr>
          <p:cNvPr id="8" name="Text Placeholder 4">
            <a:extLst>
              <a:ext uri="{FF2B5EF4-FFF2-40B4-BE49-F238E27FC236}">
                <a16:creationId xmlns:a16="http://schemas.microsoft.com/office/drawing/2014/main" id="{C3F0B1AF-A5CB-F355-3A0D-279E714C0776}"/>
              </a:ext>
            </a:extLst>
          </p:cNvPr>
          <p:cNvSpPr txBox="1">
            <a:spLocks/>
          </p:cNvSpPr>
          <p:nvPr/>
        </p:nvSpPr>
        <p:spPr>
          <a:xfrm>
            <a:off x="5609967" y="3429000"/>
            <a:ext cx="5106987" cy="920765"/>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dirty="0"/>
              <a:t>Review training data, excluding features lacking logical explanation for high importance</a:t>
            </a:r>
          </a:p>
          <a:p>
            <a:pPr marL="285750" indent="-285750">
              <a:buFont typeface="Arial" panose="020B0604020202020204" pitchFamily="34" charset="0"/>
              <a:buChar char="•"/>
            </a:pPr>
            <a:r>
              <a:rPr lang="en-AU" dirty="0"/>
              <a:t>Try using a logistic regression or support vector model. These models may be even better suited to our small dataset. </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predicting benefit 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p:txBody>
          <a:bodyPr/>
          <a:lstStyle/>
          <a:p>
            <a:r>
              <a:rPr lang="en-US" dirty="0"/>
              <a:t>Genomic Instability is a feature of certain cancers and is caused by defective DNA repair, for example when the </a:t>
            </a:r>
            <a:r>
              <a:rPr lang="en-US" i="1" dirty="0"/>
              <a:t>BRCA1</a:t>
            </a:r>
            <a:r>
              <a:rPr lang="en-US" dirty="0"/>
              <a:t> gene is lost</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sp>
        <p:nvSpPr>
          <p:cNvPr id="5" name="Text Placeholder 4">
            <a:extLst>
              <a:ext uri="{FF2B5EF4-FFF2-40B4-BE49-F238E27FC236}">
                <a16:creationId xmlns:a16="http://schemas.microsoft.com/office/drawing/2014/main" id="{3C5881AE-3465-E0FE-3AAD-BAC58777F86E}"/>
              </a:ext>
            </a:extLst>
          </p:cNvPr>
          <p:cNvSpPr>
            <a:spLocks noGrp="1"/>
          </p:cNvSpPr>
          <p:nvPr>
            <p:ph type="body" sz="quarter" idx="15"/>
          </p:nvPr>
        </p:nvSpPr>
        <p:spPr>
          <a:xfrm>
            <a:off x="873124" y="1487321"/>
            <a:ext cx="7788737" cy="481918"/>
          </a:xfrm>
        </p:spPr>
        <p:txBody>
          <a:bodyPr/>
          <a:lstStyle/>
          <a:p>
            <a:pPr algn="just"/>
            <a:r>
              <a:rPr lang="en-AU" dirty="0"/>
              <a:t>(1) We obtained cancer test results from Peter MacCallum Cancer Centre and loaded all results into </a:t>
            </a:r>
            <a:r>
              <a:rPr lang="en-AU" dirty="0" err="1"/>
              <a:t>MongoDb</a:t>
            </a:r>
            <a:r>
              <a:rPr lang="en-AU" dirty="0"/>
              <a:t>.   (2) We, cleaned, normalised and standardised the data in preparation for machine learning. (3)   We used the data to train and test several predictive models. Model outcomes were also stored in </a:t>
            </a:r>
            <a:r>
              <a:rPr lang="en-AU" dirty="0" err="1"/>
              <a:t>MongoDb</a:t>
            </a:r>
            <a:r>
              <a:rPr lang="en-AU" dirty="0"/>
              <a:t>.   (4) We produced accuracy reports and visualisations to determine whether our training was successful.   (5) We applied our models to an independent set of test results to assess their ability to reject results at risk of being false. </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a:ln>
            <a:prstDash val="solid"/>
          </a:ln>
        </p:spPr>
        <p:txBody>
          <a:bodyPr/>
          <a:lstStyle/>
          <a:p>
            <a:endParaRPr lang="en-AU" dirty="0"/>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851274"/>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851274"/>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851274"/>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851274"/>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851274"/>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491080"/>
            <a:ext cx="2032512" cy="1119525"/>
          </a:xfrm>
        </p:spPr>
        <p:txBody>
          <a:bodyPr/>
          <a:lstStyle/>
          <a:p>
            <a:r>
              <a:rPr lang="en-AU" dirty="0"/>
              <a:t>Data stored in .csv, .xlsx and .pdf file formats merged using python scripts</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489059"/>
            <a:ext cx="2032512" cy="1119525"/>
          </a:xfrm>
        </p:spPr>
        <p:txBody>
          <a:bodyPr/>
          <a:lstStyle/>
          <a:p>
            <a:r>
              <a:rPr lang="en-AU" dirty="0"/>
              <a:t>Data</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491080"/>
            <a:ext cx="2032512" cy="1119525"/>
          </a:xfrm>
        </p:spPr>
        <p:txBody>
          <a:bodyPr/>
          <a:lstStyle/>
          <a:p>
            <a:r>
              <a:rPr lang="en-AU" dirty="0"/>
              <a:t>Data</a:t>
            </a:r>
          </a:p>
        </p:txBody>
      </p:sp>
      <p:sp>
        <p:nvSpPr>
          <p:cNvPr id="34" name="TextBox 33">
            <a:extLst>
              <a:ext uri="{FF2B5EF4-FFF2-40B4-BE49-F238E27FC236}">
                <a16:creationId xmlns:a16="http://schemas.microsoft.com/office/drawing/2014/main" id="{34FE1135-3A84-CFF3-250F-5EAE3EEA1F0D}"/>
              </a:ext>
            </a:extLst>
          </p:cNvPr>
          <p:cNvSpPr txBox="1"/>
          <p:nvPr/>
        </p:nvSpPr>
        <p:spPr>
          <a:xfrm>
            <a:off x="251899" y="4220635"/>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2606682" y="4220635"/>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4956310" y="4220635"/>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314319" y="4220635"/>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Data</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491080"/>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Data</a:t>
            </a:r>
          </a:p>
        </p:txBody>
      </p:sp>
      <p:sp>
        <p:nvSpPr>
          <p:cNvPr id="43" name="TextBox 42">
            <a:extLst>
              <a:ext uri="{FF2B5EF4-FFF2-40B4-BE49-F238E27FC236}">
                <a16:creationId xmlns:a16="http://schemas.microsoft.com/office/drawing/2014/main" id="{BA865DFC-235B-56A3-05D1-515D7A757518}"/>
              </a:ext>
            </a:extLst>
          </p:cNvPr>
          <p:cNvSpPr txBox="1"/>
          <p:nvPr/>
        </p:nvSpPr>
        <p:spPr>
          <a:xfrm>
            <a:off x="9668461" y="4220635"/>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p:txBody>
          <a:bodyPr/>
          <a:lstStyle/>
          <a:p>
            <a:r>
              <a:rPr lang="en-AU" dirty="0" err="1"/>
              <a:t>Preprocessing</a:t>
            </a:r>
            <a:r>
              <a:rPr lang="en-AU" dirty="0"/>
              <a:t> and database</a:t>
            </a:r>
          </a:p>
        </p:txBody>
      </p:sp>
      <p:sp>
        <p:nvSpPr>
          <p:cNvPr id="5" name="Text Placeholder 4">
            <a:extLst>
              <a:ext uri="{FF2B5EF4-FFF2-40B4-BE49-F238E27FC236}">
                <a16:creationId xmlns:a16="http://schemas.microsoft.com/office/drawing/2014/main" id="{0EFB3248-1929-8DCF-2C26-FD9CA865F66E}"/>
              </a:ext>
            </a:extLst>
          </p:cNvPr>
          <p:cNvSpPr>
            <a:spLocks noGrp="1"/>
          </p:cNvSpPr>
          <p:nvPr>
            <p:ph type="body" sz="quarter" idx="15"/>
          </p:nvPr>
        </p:nvSpPr>
        <p:spPr>
          <a:xfrm>
            <a:off x="873124" y="1966303"/>
            <a:ext cx="9984062" cy="481918"/>
          </a:xfrm>
        </p:spPr>
        <p:txBody>
          <a:bodyPr/>
          <a:lstStyle/>
          <a:p>
            <a:r>
              <a:rPr lang="en-AU" dirty="0"/>
              <a:t>Peter MacCallum data was extracted from data files including .csv, .xlsx and .pdf . We used tabula-</a:t>
            </a:r>
            <a:r>
              <a:rPr lang="en-AU" dirty="0" err="1"/>
              <a:t>py</a:t>
            </a:r>
            <a:r>
              <a:rPr lang="en-AU" dirty="0"/>
              <a:t> and </a:t>
            </a:r>
            <a:r>
              <a:rPr lang="en-AU" dirty="0" err="1"/>
              <a:t>pdfplumber</a:t>
            </a:r>
            <a:r>
              <a:rPr lang="en-AU" dirty="0"/>
              <a:t> to automate reading of pdf files. Thirty-three columns of raw data were reduced to 24 columns of cleaned data by dropping redundant columns, one-hot encoding, imputation and </a:t>
            </a:r>
            <a:r>
              <a:rPr lang="en-AU" dirty="0" err="1"/>
              <a:t>StandardScalar</a:t>
            </a:r>
            <a:r>
              <a:rPr lang="en-AU" dirty="0"/>
              <a:t> transformation.</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p:txBody>
          <a:bodyPr/>
          <a:lstStyle/>
          <a:p>
            <a:endParaRPr lang="en-AU" dirty="0"/>
          </a:p>
        </p:txBody>
      </p:sp>
      <p:sp>
        <p:nvSpPr>
          <p:cNvPr id="7" name="Text Placeholder 6">
            <a:extLst>
              <a:ext uri="{FF2B5EF4-FFF2-40B4-BE49-F238E27FC236}">
                <a16:creationId xmlns:a16="http://schemas.microsoft.com/office/drawing/2014/main" id="{209C7CB7-9F29-7EA7-1751-A81894784C4F}"/>
              </a:ext>
            </a:extLst>
          </p:cNvPr>
          <p:cNvSpPr>
            <a:spLocks noGrp="1"/>
          </p:cNvSpPr>
          <p:nvPr>
            <p:ph type="body" sz="quarter" idx="17"/>
          </p:nvPr>
        </p:nvSpPr>
        <p:spPr/>
        <p:txBody>
          <a:bodyPr/>
          <a:lstStyle/>
          <a:p>
            <a:endParaRPr lang="en-AU"/>
          </a:p>
        </p:txBody>
      </p:sp>
      <p:sp>
        <p:nvSpPr>
          <p:cNvPr id="8" name="Text Placeholder 7">
            <a:extLst>
              <a:ext uri="{FF2B5EF4-FFF2-40B4-BE49-F238E27FC236}">
                <a16:creationId xmlns:a16="http://schemas.microsoft.com/office/drawing/2014/main" id="{E40D0641-B325-F2D0-299C-83B1A5B9230E}"/>
              </a:ext>
            </a:extLst>
          </p:cNvPr>
          <p:cNvSpPr>
            <a:spLocks noGrp="1"/>
          </p:cNvSpPr>
          <p:nvPr>
            <p:ph type="body" sz="quarter" idx="18"/>
          </p:nvPr>
        </p:nvSpPr>
        <p:spPr/>
        <p:txBody>
          <a:bodyPr/>
          <a:lstStyle/>
          <a:p>
            <a:endParaRPr lang="en-AU"/>
          </a:p>
        </p:txBody>
      </p:sp>
      <p:sp>
        <p:nvSpPr>
          <p:cNvPr id="9" name="Text Placeholder 8">
            <a:extLst>
              <a:ext uri="{FF2B5EF4-FFF2-40B4-BE49-F238E27FC236}">
                <a16:creationId xmlns:a16="http://schemas.microsoft.com/office/drawing/2014/main" id="{A783BAA5-4674-943A-BFC7-014773798B8A}"/>
              </a:ext>
            </a:extLst>
          </p:cNvPr>
          <p:cNvSpPr>
            <a:spLocks noGrp="1"/>
          </p:cNvSpPr>
          <p:nvPr>
            <p:ph type="body" sz="quarter" idx="19"/>
          </p:nvPr>
        </p:nvSpPr>
        <p:spPr/>
        <p:txBody>
          <a:bodyPr/>
          <a:lstStyle/>
          <a:p>
            <a:endParaRPr lang="en-AU"/>
          </a:p>
        </p:txBody>
      </p:sp>
      <p:sp>
        <p:nvSpPr>
          <p:cNvPr id="10" name="Picture Placeholder 9">
            <a:extLst>
              <a:ext uri="{FF2B5EF4-FFF2-40B4-BE49-F238E27FC236}">
                <a16:creationId xmlns:a16="http://schemas.microsoft.com/office/drawing/2014/main" id="{E7DF7B29-4FC2-F13C-F1DA-0503EE08B878}"/>
              </a:ext>
            </a:extLst>
          </p:cNvPr>
          <p:cNvSpPr>
            <a:spLocks noGrp="1"/>
          </p:cNvSpPr>
          <p:nvPr>
            <p:ph type="pic" sz="quarter" idx="20"/>
          </p:nvPr>
        </p:nvSpPr>
        <p:spPr/>
      </p:sp>
      <p:sp>
        <p:nvSpPr>
          <p:cNvPr id="11" name="Picture Placeholder 10">
            <a:extLst>
              <a:ext uri="{FF2B5EF4-FFF2-40B4-BE49-F238E27FC236}">
                <a16:creationId xmlns:a16="http://schemas.microsoft.com/office/drawing/2014/main" id="{ECC99C3A-EE24-B91F-22B7-B3CA08896DF2}"/>
              </a:ext>
            </a:extLst>
          </p:cNvPr>
          <p:cNvSpPr>
            <a:spLocks noGrp="1"/>
          </p:cNvSpPr>
          <p:nvPr>
            <p:ph type="pic" sz="quarter" idx="21"/>
          </p:nvPr>
        </p:nvSpPr>
        <p:spPr/>
      </p:sp>
      <p:sp>
        <p:nvSpPr>
          <p:cNvPr id="12" name="Picture Placeholder 11">
            <a:extLst>
              <a:ext uri="{FF2B5EF4-FFF2-40B4-BE49-F238E27FC236}">
                <a16:creationId xmlns:a16="http://schemas.microsoft.com/office/drawing/2014/main" id="{E040FEFA-5BE9-AFB6-DF6D-55BE67A1DE7D}"/>
              </a:ext>
            </a:extLst>
          </p:cNvPr>
          <p:cNvSpPr>
            <a:spLocks noGrp="1"/>
          </p:cNvSpPr>
          <p:nvPr>
            <p:ph type="pic" sz="quarter" idx="22"/>
          </p:nvPr>
        </p:nvSpPr>
        <p:spPr/>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p:txBody>
          <a:bodyPr/>
          <a:lstStyle/>
          <a:p>
            <a:endParaRPr lang="en-AU" dirty="0"/>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559207" cy="1185570"/>
          </a:xfrm>
        </p:spPr>
        <p:txBody>
          <a:bodyPr/>
          <a:lstStyle/>
          <a:p>
            <a:pPr algn="just"/>
            <a:r>
              <a:rPr lang="en-AU" dirty="0"/>
              <a:t>Due to the size of the training data, we also used a random forest algorithm with cross-validation. Advantages include better interpretability and   less likelihood of overfitting compared to other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412228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59447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stretch>
            <a:fillRect/>
          </a:stretch>
        </p:blipFill>
        <p:spPr>
          <a:xfrm>
            <a:off x="1401958" y="415988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4206240" cy="85829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This model is quite good at predicting a correct test result (recall 93%) but very poor at predicting an incorrect test result (recall 35%)</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5234536" y="2788798"/>
            <a:ext cx="3359936" cy="858292"/>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We found that unexpected features are important in this model, suggesting we should revise which features to train on.</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851173" y="2788798"/>
            <a:ext cx="3258788" cy="858292"/>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the UMAP algorithm shows that disagreement can occur throughout the data space</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A07AD6-3011-5893-70D2-233BBB91F19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p:txBody>
          <a:bodyPr/>
          <a:lstStyle/>
          <a:p>
            <a:r>
              <a:rPr lang="en-AU" dirty="0"/>
              <a:t>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651610"/>
            <a:ext cx="4044864" cy="1185570"/>
          </a:xfrm>
        </p:spPr>
        <p:txBody>
          <a:bodyPr/>
          <a:lstStyle/>
          <a:p>
            <a:endParaRPr lang="en-AU" dirty="0"/>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111121" y="3098470"/>
            <a:ext cx="4260603" cy="3195452"/>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4066122" y="3135630"/>
            <a:ext cx="4195947" cy="314696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063346" y="3429000"/>
            <a:ext cx="3943351" cy="2628900"/>
          </a:xfrm>
          <a:prstGeom prst="rect">
            <a:avLst/>
          </a:prstGeom>
        </p:spPr>
      </p:pic>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E8420B-89D8-4879-86EF-941ACA22E2AE}">
  <ds:schemaRefs>
    <ds:schemaRef ds:uri="http://www.w3.org/XML/1998/namespace"/>
    <ds:schemaRef ds:uri="http://purl.org/dc/terms/"/>
    <ds:schemaRef ds:uri="http://schemas.microsoft.com/office/2006/metadata/properties"/>
    <ds:schemaRef ds:uri="60ee20dc-9b3a-4e34-8940-281fdbd4adea"/>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30989c6c-7074-4891-be78-27cd045be243"/>
    <ds:schemaRef ds:uri="85b3e068-14d7-4ebe-9176-3232802d73ff"/>
    <ds:schemaRef ds:uri="http://purl.org/dc/elements/1.1/"/>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1435F8-46AD-49B6-BCC5-F46217BFA8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3007</TotalTime>
  <Words>653</Words>
  <Application>Microsoft Macintosh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Evaluating the accuracy of cancer diagnostic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56</cp:revision>
  <dcterms:created xsi:type="dcterms:W3CDTF">2022-05-11T01:55:24Z</dcterms:created>
  <dcterms:modified xsi:type="dcterms:W3CDTF">2023-08-10T03:22:27Z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